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Montserrat Light Bold" panose="020B0604020202020204" charset="-52"/>
      <p:regular r:id="rId20"/>
      <p:bold r:id="rId21"/>
    </p:embeddedFont>
    <p:embeddedFont>
      <p:font typeface="Montserrat Classic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00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a Trotsay" userId="95cd8fb2f2cc64c6" providerId="LiveId" clId="{166C8C19-80CB-464B-9F4E-DD02C2FF9B98}"/>
    <pc:docChg chg="modSld">
      <pc:chgData name="Alina Trotsay" userId="95cd8fb2f2cc64c6" providerId="LiveId" clId="{166C8C19-80CB-464B-9F4E-DD02C2FF9B98}" dt="2023-06-01T16:48:44.641" v="26" actId="732"/>
      <pc:docMkLst>
        <pc:docMk/>
      </pc:docMkLst>
      <pc:sldChg chg="modSp mod">
        <pc:chgData name="Alina Trotsay" userId="95cd8fb2f2cc64c6" providerId="LiveId" clId="{166C8C19-80CB-464B-9F4E-DD02C2FF9B98}" dt="2023-06-01T16:48:44.641" v="26" actId="732"/>
        <pc:sldMkLst>
          <pc:docMk/>
          <pc:sldMk cId="0" sldId="256"/>
        </pc:sldMkLst>
        <pc:spChg chg="mod ord modCrop">
          <ac:chgData name="Alina Trotsay" userId="95cd8fb2f2cc64c6" providerId="LiveId" clId="{166C8C19-80CB-464B-9F4E-DD02C2FF9B98}" dt="2023-06-01T16:48:44.641" v="26" actId="732"/>
          <ac:spMkLst>
            <pc:docMk/>
            <pc:sldMk cId="0" sldId="256"/>
            <ac:spMk id="5" creationId="{00000000-0000-0000-0000-000000000000}"/>
          </ac:spMkLst>
        </pc:spChg>
        <pc:spChg chg="mod ord">
          <ac:chgData name="Alina Trotsay" userId="95cd8fb2f2cc64c6" providerId="LiveId" clId="{166C8C19-80CB-464B-9F4E-DD02C2FF9B98}" dt="2023-06-01T16:47:42.423" v="20" actId="166"/>
          <ac:spMkLst>
            <pc:docMk/>
            <pc:sldMk cId="0" sldId="256"/>
            <ac:spMk id="6" creationId="{00000000-0000-0000-0000-000000000000}"/>
          </ac:spMkLst>
        </pc:spChg>
        <pc:spChg chg="mod">
          <ac:chgData name="Alina Trotsay" userId="95cd8fb2f2cc64c6" providerId="LiveId" clId="{166C8C19-80CB-464B-9F4E-DD02C2FF9B98}" dt="2023-06-01T16:46:49.939" v="5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lina Trotsay" userId="95cd8fb2f2cc64c6" providerId="LiveId" clId="{166C8C19-80CB-464B-9F4E-DD02C2FF9B98}" dt="2023-06-01T16:46:46.126" v="4" actId="1076"/>
          <ac:spMkLst>
            <pc:docMk/>
            <pc:sldMk cId="0" sldId="256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57400"/>
            <a:ext cx="18288000" cy="8229600"/>
            <a:chOff x="0" y="0"/>
            <a:chExt cx="4816593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176066">
            <a:off x="-1747287" y="3673874"/>
            <a:ext cx="14200732" cy="8552254"/>
          </a:xfrm>
          <a:custGeom>
            <a:avLst/>
            <a:gdLst/>
            <a:ahLst/>
            <a:cxnLst/>
            <a:rect l="l" t="t" r="r" b="b"/>
            <a:pathLst>
              <a:path w="24929941" h="8552254">
                <a:moveTo>
                  <a:pt x="0" y="0"/>
                </a:moveTo>
                <a:lnTo>
                  <a:pt x="24929941" y="0"/>
                </a:lnTo>
                <a:lnTo>
                  <a:pt x="24929941" y="8552254"/>
                </a:lnTo>
                <a:lnTo>
                  <a:pt x="0" y="855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3002" r="-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0"/>
            <a:ext cx="18288000" cy="2057400"/>
            <a:chOff x="0" y="0"/>
            <a:chExt cx="4816593" cy="5418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41867"/>
            </a:xfrm>
            <a:custGeom>
              <a:avLst/>
              <a:gdLst/>
              <a:ahLst/>
              <a:cxnLst/>
              <a:rect l="l" t="t" r="r" b="b"/>
              <a:pathLst>
                <a:path w="4816592" h="541867">
                  <a:moveTo>
                    <a:pt x="0" y="0"/>
                  </a:moveTo>
                  <a:lnTo>
                    <a:pt x="4816592" y="0"/>
                  </a:lnTo>
                  <a:lnTo>
                    <a:pt x="481659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496755"/>
            <a:ext cx="2740512" cy="1062710"/>
          </a:xfrm>
          <a:custGeom>
            <a:avLst/>
            <a:gdLst/>
            <a:ahLst/>
            <a:cxnLst/>
            <a:rect l="l" t="t" r="r" b="b"/>
            <a:pathLst>
              <a:path w="2740512" h="1062710">
                <a:moveTo>
                  <a:pt x="0" y="0"/>
                </a:moveTo>
                <a:lnTo>
                  <a:pt x="2740512" y="0"/>
                </a:lnTo>
                <a:lnTo>
                  <a:pt x="2740512" y="1062710"/>
                </a:lnTo>
                <a:lnTo>
                  <a:pt x="0" y="1062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56700" y="5443980"/>
            <a:ext cx="7179692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endParaRPr dirty="0"/>
          </a:p>
          <a:p>
            <a:pPr>
              <a:lnSpc>
                <a:spcPts val="2239"/>
              </a:lnSpc>
            </a:pPr>
            <a:r>
              <a:rPr lang="en-US" sz="1599" spc="191" dirty="0">
                <a:solidFill>
                  <a:srgbClr val="FFFFFF"/>
                </a:solidFill>
                <a:latin typeface="Montserrat Classic"/>
              </a:rPr>
              <a:t>First &amp; Last Name(s), Affiliation of all co-authors</a:t>
            </a:r>
          </a:p>
          <a:p>
            <a:pPr algn="l">
              <a:lnSpc>
                <a:spcPts val="2239"/>
              </a:lnSpc>
            </a:pPr>
            <a:endParaRPr lang="en-US" sz="1599" spc="191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41407" y="3818462"/>
            <a:ext cx="7405181" cy="191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1"/>
              </a:lnSpc>
            </a:pPr>
            <a:r>
              <a:rPr lang="en-US" sz="6839" spc="136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 Light Bold"/>
              </a:rPr>
              <a:t>TITLE OF THE</a:t>
            </a:r>
          </a:p>
          <a:p>
            <a:pPr algn="ctr">
              <a:lnSpc>
                <a:spcPts val="7181"/>
              </a:lnSpc>
            </a:pPr>
            <a:r>
              <a:rPr lang="en-US" sz="6839" spc="136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 Light Bold"/>
              </a:rPr>
              <a:t>PRESENTATION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76800" y="1384386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4"/>
              </a:lnSpc>
            </a:pPr>
            <a:r>
              <a:rPr lang="en-US" sz="982" spc="117">
                <a:solidFill>
                  <a:srgbClr val="000000"/>
                </a:solidFill>
                <a:latin typeface="Montserrat Classic"/>
              </a:rPr>
              <a:t>JUNE 8-10, 2023 - KHARKIV, UKRAINE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76800" y="666595"/>
            <a:ext cx="4316178" cy="697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000000"/>
                </a:solidFill>
                <a:latin typeface="Montserrat Light Bold"/>
              </a:rPr>
              <a:t>2ND INTERNATIONAL CONFERENCE</a:t>
            </a:r>
          </a:p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000000"/>
                </a:solidFill>
                <a:latin typeface="Montserrat Light Bold"/>
              </a:rPr>
              <a:t>ON SMART TECHNOLOGIES</a:t>
            </a:r>
          </a:p>
          <a:p>
            <a:pPr algn="l">
              <a:lnSpc>
                <a:spcPts val="1745"/>
              </a:lnSpc>
            </a:pPr>
            <a:r>
              <a:rPr lang="en-US" sz="1661" spc="33">
                <a:solidFill>
                  <a:srgbClr val="000000"/>
                </a:solidFill>
                <a:latin typeface="Montserrat Light Bold"/>
              </a:rPr>
              <a:t>IN URBAN ENGINEERING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8255179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6163129" y="8162129"/>
            <a:ext cx="1096171" cy="1096171"/>
            <a:chOff x="0" y="0"/>
            <a:chExt cx="1461562" cy="14615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9207647" y="6150339"/>
            <a:ext cx="9256745" cy="5511620"/>
          </a:xfrm>
          <a:custGeom>
            <a:avLst/>
            <a:gdLst/>
            <a:ahLst/>
            <a:cxnLst/>
            <a:rect l="l" t="t" r="r" b="b"/>
            <a:pathLst>
              <a:path w="9256745" h="5511620">
                <a:moveTo>
                  <a:pt x="0" y="0"/>
                </a:moveTo>
                <a:lnTo>
                  <a:pt x="9256744" y="0"/>
                </a:lnTo>
                <a:lnTo>
                  <a:pt x="9256744" y="5511620"/>
                </a:lnTo>
                <a:lnTo>
                  <a:pt x="0" y="55116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4 RESULTS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5 CONCLUSIONS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ACKNOWLEDGMENT (IF NEEDED)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63169" y="3610970"/>
            <a:ext cx="2658611" cy="934193"/>
            <a:chOff x="0" y="0"/>
            <a:chExt cx="3544815" cy="124559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5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1568" y="267075"/>
              <a:ext cx="502455" cy="711441"/>
            </a:xfrm>
            <a:custGeom>
              <a:avLst/>
              <a:gdLst/>
              <a:ahLst/>
              <a:cxnLst/>
              <a:rect l="l" t="t" r="r" b="b"/>
              <a:pathLst>
                <a:path w="502455" h="711441">
                  <a:moveTo>
                    <a:pt x="0" y="0"/>
                  </a:moveTo>
                  <a:lnTo>
                    <a:pt x="502455" y="0"/>
                  </a:lnTo>
                  <a:lnTo>
                    <a:pt x="502455" y="711441"/>
                  </a:lnTo>
                  <a:lnTo>
                    <a:pt x="0" y="711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565082" y="336410"/>
              <a:ext cx="1979733" cy="525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</a:rPr>
                <a:t>address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3169" y="4773763"/>
            <a:ext cx="4088059" cy="934193"/>
            <a:chOff x="0" y="0"/>
            <a:chExt cx="5450745" cy="124559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5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317156" y="285519"/>
              <a:ext cx="611278" cy="623753"/>
            </a:xfrm>
            <a:custGeom>
              <a:avLst/>
              <a:gdLst/>
              <a:ahLst/>
              <a:cxnLst/>
              <a:rect l="l" t="t" r="r" b="b"/>
              <a:pathLst>
                <a:path w="611278" h="623753">
                  <a:moveTo>
                    <a:pt x="0" y="0"/>
                  </a:moveTo>
                  <a:lnTo>
                    <a:pt x="611279" y="0"/>
                  </a:lnTo>
                  <a:lnTo>
                    <a:pt x="611279" y="623753"/>
                  </a:lnTo>
                  <a:lnTo>
                    <a:pt x="0" y="62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1498404" y="336410"/>
              <a:ext cx="3952341" cy="525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</a:rPr>
                <a:t>+XXX XX XX XX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63169" y="5936556"/>
            <a:ext cx="4561501" cy="934193"/>
            <a:chOff x="0" y="0"/>
            <a:chExt cx="6082001" cy="124559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5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289011" y="384557"/>
              <a:ext cx="667569" cy="476477"/>
            </a:xfrm>
            <a:custGeom>
              <a:avLst/>
              <a:gdLst/>
              <a:ahLst/>
              <a:cxnLst/>
              <a:rect l="l" t="t" r="r" b="b"/>
              <a:pathLst>
                <a:path w="667569" h="476477">
                  <a:moveTo>
                    <a:pt x="0" y="0"/>
                  </a:moveTo>
                  <a:lnTo>
                    <a:pt x="667569" y="0"/>
                  </a:lnTo>
                  <a:lnTo>
                    <a:pt x="667569" y="476477"/>
                  </a:lnTo>
                  <a:lnTo>
                    <a:pt x="0" y="476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08153" y="336410"/>
              <a:ext cx="4573848" cy="525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</a:rPr>
                <a:t>name@mail.com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63169" y="7099777"/>
            <a:ext cx="4561501" cy="934193"/>
            <a:chOff x="0" y="0"/>
            <a:chExt cx="6082001" cy="124559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5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305573" y="305573"/>
              <a:ext cx="634444" cy="634444"/>
            </a:xfrm>
            <a:custGeom>
              <a:avLst/>
              <a:gdLst/>
              <a:ahLst/>
              <a:cxnLst/>
              <a:rect l="l" t="t" r="r" b="b"/>
              <a:pathLst>
                <a:path w="634444" h="634444">
                  <a:moveTo>
                    <a:pt x="0" y="0"/>
                  </a:moveTo>
                  <a:lnTo>
                    <a:pt x="634444" y="0"/>
                  </a:lnTo>
                  <a:lnTo>
                    <a:pt x="634444" y="634444"/>
                  </a:lnTo>
                  <a:lnTo>
                    <a:pt x="0" y="63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1508153" y="322492"/>
              <a:ext cx="4573848" cy="525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</a:rPr>
                <a:t>www.nfme.com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028700" y="2462254"/>
            <a:ext cx="10483134" cy="82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Name and contact data of the corresponding author.</a:t>
            </a:r>
          </a:p>
          <a:p>
            <a:pPr algn="l">
              <a:lnSpc>
                <a:spcPts val="3359"/>
              </a:lnSpc>
            </a:pPr>
            <a:endParaRPr lang="en-US" sz="2399" spc="287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CONTACTS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57400"/>
            <a:ext cx="18288000" cy="8229600"/>
            <a:chOff x="0" y="0"/>
            <a:chExt cx="4816593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018180">
            <a:off x="-3918431" y="2848457"/>
            <a:ext cx="16599571" cy="5694508"/>
          </a:xfrm>
          <a:custGeom>
            <a:avLst/>
            <a:gdLst/>
            <a:ahLst/>
            <a:cxnLst/>
            <a:rect l="l" t="t" r="r" b="b"/>
            <a:pathLst>
              <a:path w="16599571" h="5694508">
                <a:moveTo>
                  <a:pt x="0" y="0"/>
                </a:moveTo>
                <a:lnTo>
                  <a:pt x="16599571" y="0"/>
                </a:lnTo>
                <a:lnTo>
                  <a:pt x="16599571" y="5694508"/>
                </a:lnTo>
                <a:lnTo>
                  <a:pt x="0" y="569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0"/>
            <a:ext cx="18288000" cy="2057400"/>
            <a:chOff x="0" y="0"/>
            <a:chExt cx="4816593" cy="5418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41867"/>
            </a:xfrm>
            <a:custGeom>
              <a:avLst/>
              <a:gdLst/>
              <a:ahLst/>
              <a:cxnLst/>
              <a:rect l="l" t="t" r="r" b="b"/>
              <a:pathLst>
                <a:path w="4816592" h="541867">
                  <a:moveTo>
                    <a:pt x="0" y="0"/>
                  </a:moveTo>
                  <a:lnTo>
                    <a:pt x="4816592" y="0"/>
                  </a:lnTo>
                  <a:lnTo>
                    <a:pt x="481659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58400" y="388270"/>
            <a:ext cx="6120092" cy="1195830"/>
            <a:chOff x="0" y="0"/>
            <a:chExt cx="8160123" cy="1594440"/>
          </a:xfrm>
        </p:grpSpPr>
        <p:sp>
          <p:nvSpPr>
            <p:cNvPr id="10" name="Freeform 10"/>
            <p:cNvSpPr/>
            <p:nvPr/>
          </p:nvSpPr>
          <p:spPr>
            <a:xfrm>
              <a:off x="1706033" y="0"/>
              <a:ext cx="6454090" cy="1594440"/>
            </a:xfrm>
            <a:custGeom>
              <a:avLst/>
              <a:gdLst/>
              <a:ahLst/>
              <a:cxnLst/>
              <a:rect l="l" t="t" r="r" b="b"/>
              <a:pathLst>
                <a:path w="6454090" h="1594440">
                  <a:moveTo>
                    <a:pt x="0" y="0"/>
                  </a:moveTo>
                  <a:lnTo>
                    <a:pt x="6454090" y="0"/>
                  </a:lnTo>
                  <a:lnTo>
                    <a:pt x="6454090" y="1594440"/>
                  </a:lnTo>
                  <a:lnTo>
                    <a:pt x="0" y="1594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227541"/>
              <a:ext cx="1154646" cy="1139358"/>
            </a:xfrm>
            <a:custGeom>
              <a:avLst/>
              <a:gdLst/>
              <a:ahLst/>
              <a:cxnLst/>
              <a:rect l="l" t="t" r="r" b="b"/>
              <a:pathLst>
                <a:path w="1154646" h="1139358">
                  <a:moveTo>
                    <a:pt x="0" y="0"/>
                  </a:moveTo>
                  <a:lnTo>
                    <a:pt x="1154646" y="0"/>
                  </a:lnTo>
                  <a:lnTo>
                    <a:pt x="1154646" y="1139358"/>
                  </a:lnTo>
                  <a:lnTo>
                    <a:pt x="0" y="1139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274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1028700" y="738326"/>
            <a:ext cx="3939673" cy="580749"/>
          </a:xfrm>
          <a:custGeom>
            <a:avLst/>
            <a:gdLst/>
            <a:ahLst/>
            <a:cxnLst/>
            <a:rect l="l" t="t" r="r" b="b"/>
            <a:pathLst>
              <a:path w="3939673" h="580749">
                <a:moveTo>
                  <a:pt x="0" y="0"/>
                </a:moveTo>
                <a:lnTo>
                  <a:pt x="3939673" y="0"/>
                </a:lnTo>
                <a:lnTo>
                  <a:pt x="3939673" y="580748"/>
                </a:lnTo>
                <a:lnTo>
                  <a:pt x="0" y="5807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153789" y="388270"/>
            <a:ext cx="1105511" cy="1105511"/>
            <a:chOff x="0" y="0"/>
            <a:chExt cx="1474015" cy="147401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74015" cy="1474015"/>
            </a:xfrm>
            <a:custGeom>
              <a:avLst/>
              <a:gdLst/>
              <a:ahLst/>
              <a:cxnLst/>
              <a:rect l="l" t="t" r="r" b="b"/>
              <a:pathLst>
                <a:path w="1474015" h="1474015">
                  <a:moveTo>
                    <a:pt x="0" y="0"/>
                  </a:moveTo>
                  <a:lnTo>
                    <a:pt x="1474015" y="0"/>
                  </a:lnTo>
                  <a:lnTo>
                    <a:pt x="1474015" y="1474015"/>
                  </a:lnTo>
                  <a:lnTo>
                    <a:pt x="0" y="1474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8308942" y="4371481"/>
            <a:ext cx="9979058" cy="5941698"/>
          </a:xfrm>
          <a:custGeom>
            <a:avLst/>
            <a:gdLst/>
            <a:ahLst/>
            <a:cxnLst/>
            <a:rect l="l" t="t" r="r" b="b"/>
            <a:pathLst>
              <a:path w="9979058" h="5941698">
                <a:moveTo>
                  <a:pt x="0" y="0"/>
                </a:moveTo>
                <a:lnTo>
                  <a:pt x="9979058" y="0"/>
                </a:lnTo>
                <a:lnTo>
                  <a:pt x="9979058" y="5941697"/>
                </a:lnTo>
                <a:lnTo>
                  <a:pt x="0" y="59416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28700" y="8017591"/>
            <a:ext cx="2579567" cy="1003165"/>
          </a:xfrm>
          <a:custGeom>
            <a:avLst/>
            <a:gdLst/>
            <a:ahLst/>
            <a:cxnLst/>
            <a:rect l="l" t="t" r="r" b="b"/>
            <a:pathLst>
              <a:path w="2579567" h="1003165">
                <a:moveTo>
                  <a:pt x="0" y="0"/>
                </a:moveTo>
                <a:lnTo>
                  <a:pt x="2579567" y="0"/>
                </a:lnTo>
                <a:lnTo>
                  <a:pt x="2579567" y="1003165"/>
                </a:lnTo>
                <a:lnTo>
                  <a:pt x="0" y="1003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3486714"/>
            <a:ext cx="8472823" cy="286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81"/>
              </a:lnSpc>
            </a:pPr>
            <a:r>
              <a:rPr lang="en-US" sz="6839" spc="136">
                <a:solidFill>
                  <a:srgbClr val="FFFFFF"/>
                </a:solidFill>
                <a:latin typeface="Montserrat Light Bold"/>
              </a:rPr>
              <a:t>THANK YOU VERY MUCH FOR YOUR ATTENTION!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7203756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6485964"/>
            <a:ext cx="4236412" cy="697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l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1 INTRODUCTION AND MAJOR CHALLENGES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2 AIM AND RESEARCH TASKS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555557"/>
            <a:ext cx="16230600" cy="400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THE RESEARCH AIM IS …</a:t>
            </a:r>
          </a:p>
          <a:p>
            <a:pPr>
              <a:lnSpc>
                <a:spcPts val="4409"/>
              </a:lnSpc>
            </a:pPr>
            <a:endParaRPr lang="en-US" sz="4199" spc="83">
              <a:solidFill>
                <a:srgbClr val="000000"/>
              </a:solidFill>
              <a:latin typeface="Montserrat Light Bold"/>
            </a:endParaRP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Research tasks:</a:t>
            </a: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…</a:t>
            </a: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…</a:t>
            </a: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…</a:t>
            </a:r>
          </a:p>
          <a:p>
            <a:pPr>
              <a:lnSpc>
                <a:spcPts val="4409"/>
              </a:lnSpc>
            </a:pPr>
            <a:endParaRPr lang="en-US" sz="4199" spc="83">
              <a:solidFill>
                <a:srgbClr val="000000"/>
              </a:solidFill>
              <a:latin typeface="Montserrat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00000"/>
                </a:solidFill>
                <a:latin typeface="Montserrat Light Bold"/>
              </a:rPr>
              <a:t>3 RESEARCH METHODOLOGY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89570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1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7328" y="9809087"/>
            <a:ext cx="3453345" cy="17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</a:rPr>
              <a:t>JUNE 8-10, 2023 - KHARKIV, UKRAINE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163129" y="8990200"/>
            <a:ext cx="1096171" cy="1096171"/>
            <a:chOff x="0" y="0"/>
            <a:chExt cx="1461562" cy="1461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61562" cy="1461562"/>
            </a:xfrm>
            <a:custGeom>
              <a:avLst/>
              <a:gdLst/>
              <a:ahLst/>
              <a:cxnLst/>
              <a:rect l="l" t="t" r="r" b="b"/>
              <a:pathLst>
                <a:path w="1461562" h="1461562">
                  <a:moveTo>
                    <a:pt x="0" y="0"/>
                  </a:moveTo>
                  <a:lnTo>
                    <a:pt x="1461562" y="0"/>
                  </a:lnTo>
                  <a:lnTo>
                    <a:pt x="1461562" y="1461562"/>
                  </a:lnTo>
                  <a:lnTo>
                    <a:pt x="0" y="146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028700" y="8990200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17068" y="9066400"/>
            <a:ext cx="4253864" cy="6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2ND INTERNATIONAL CONFERENCE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406</Words>
  <Application>Microsoft Office PowerPoint</Application>
  <PresentationFormat>Custom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Montserrat Light Bold</vt:lpstr>
      <vt:lpstr>Arial</vt:lpstr>
      <vt:lpstr>Montserrat Classic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INTERNATIONANL CONFERENCE</dc:title>
  <dc:creator>Jordan</dc:creator>
  <cp:lastModifiedBy>Цегельник Євген Володимирович</cp:lastModifiedBy>
  <cp:revision>2</cp:revision>
  <dcterms:created xsi:type="dcterms:W3CDTF">2006-08-16T00:00:00Z</dcterms:created>
  <dcterms:modified xsi:type="dcterms:W3CDTF">2023-06-01T16:52:47Z</dcterms:modified>
  <dc:identifier>DAFklhz4Xrc</dc:identifier>
</cp:coreProperties>
</file>